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6" r:id="rId11"/>
    <p:sldId id="263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7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11274552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5400" b="1">
                <a:solidFill>
                  <a:srgbClr val="FFFFFF"/>
                </a:solidFill>
              </a:defRPr>
            </a:pPr>
            <a:r>
              <a:t>MyB2B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840480"/>
            <a:ext cx="1036015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>
                <a:solidFill>
                  <a:srgbClr val="DBEAFE"/>
                </a:solidFill>
              </a:defRPr>
            </a:pPr>
            <a:r>
              <a:t>La solution de commande B2B la plus personnalisable du marché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1170A-3106-A6CE-0717-0DC2EF6A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205D2-647B-6004-A5DF-587BB0E1C56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9802E-7BAE-8839-00E6-C0BF8946EE24}"/>
              </a:ext>
            </a:extLst>
          </p:cNvPr>
          <p:cNvSpPr txBox="1"/>
          <p:nvPr/>
        </p:nvSpPr>
        <p:spPr>
          <a:xfrm>
            <a:off x="3031726" y="2585257"/>
            <a:ext cx="5659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DBEAFE"/>
                </a:solidFill>
              </a:defRPr>
            </a:pPr>
            <a:r>
              <a:rPr dirty="0"/>
              <a:t>La solution de </a:t>
            </a:r>
            <a:r>
              <a:rPr dirty="0" err="1"/>
              <a:t>commande</a:t>
            </a:r>
            <a:r>
              <a:rPr dirty="0"/>
              <a:t> B2B la plus </a:t>
            </a:r>
            <a:r>
              <a:rPr dirty="0" err="1"/>
              <a:t>personnalisable</a:t>
            </a:r>
            <a:r>
              <a:rPr dirty="0"/>
              <a:t> du </a:t>
            </a:r>
            <a:r>
              <a:rPr dirty="0" err="1"/>
              <a:t>marché</a:t>
            </a:r>
            <a:endParaRPr dirty="0"/>
          </a:p>
        </p:txBody>
      </p:sp>
      <p:pic>
        <p:nvPicPr>
          <p:cNvPr id="6" name="Image 5" descr="Une image contenant texte, capture d’écran, Police, Page web&#10;&#10;Le contenu généré par l’IA peut être incorrect.">
            <a:extLst>
              <a:ext uri="{FF2B5EF4-FFF2-40B4-BE49-F238E27FC236}">
                <a16:creationId xmlns:a16="http://schemas.microsoft.com/office/drawing/2014/main" id="{EED5C636-6D86-5344-BCAD-AFAFF816A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7" y="2338986"/>
            <a:ext cx="2484386" cy="1345491"/>
          </a:xfrm>
          <a:prstGeom prst="rect">
            <a:avLst/>
          </a:prstGeom>
        </p:spPr>
      </p:pic>
      <p:pic>
        <p:nvPicPr>
          <p:cNvPr id="8" name="Image 7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82CEE755-623D-2FB2-F967-CEB29102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78" y="508921"/>
            <a:ext cx="2720933" cy="1288191"/>
          </a:xfrm>
          <a:prstGeom prst="rect">
            <a:avLst/>
          </a:prstGeom>
        </p:spPr>
      </p:pic>
      <p:pic>
        <p:nvPicPr>
          <p:cNvPr id="10" name="Image 9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9291B52B-8D66-CF85-2809-2F731916F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56" y="4641945"/>
            <a:ext cx="2484386" cy="1231710"/>
          </a:xfrm>
          <a:prstGeom prst="rect">
            <a:avLst/>
          </a:prstGeom>
        </p:spPr>
      </p:pic>
      <p:pic>
        <p:nvPicPr>
          <p:cNvPr id="12" name="Image 11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6FD8374-2E2F-EBF7-88F7-0A582BDD4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7" y="4459288"/>
            <a:ext cx="2484386" cy="1280746"/>
          </a:xfrm>
          <a:prstGeom prst="rect">
            <a:avLst/>
          </a:prstGeom>
        </p:spPr>
      </p:pic>
      <p:pic>
        <p:nvPicPr>
          <p:cNvPr id="14" name="Image 13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027D1BD6-822D-D5EF-6FFD-4BD65BFFD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9" y="4895055"/>
            <a:ext cx="2484386" cy="1247451"/>
          </a:xfrm>
          <a:prstGeom prst="rect">
            <a:avLst/>
          </a:prstGeom>
        </p:spPr>
      </p:pic>
      <p:pic>
        <p:nvPicPr>
          <p:cNvPr id="16" name="Image 15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8C89BD15-0CC3-EE7E-ACA0-5F53DCC46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73" y="2325163"/>
            <a:ext cx="2484386" cy="1294551"/>
          </a:xfrm>
          <a:prstGeom prst="rect">
            <a:avLst/>
          </a:prstGeom>
        </p:spPr>
      </p:pic>
      <p:pic>
        <p:nvPicPr>
          <p:cNvPr id="18" name="Image 17" descr="Une image contenant texte, logiciel, nombre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4899B7A-85C2-2646-30B3-0B9E01B8D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54" y="5545655"/>
            <a:ext cx="2420297" cy="1255299"/>
          </a:xfrm>
          <a:prstGeom prst="rect">
            <a:avLst/>
          </a:prstGeom>
        </p:spPr>
      </p:pic>
      <p:pic>
        <p:nvPicPr>
          <p:cNvPr id="20" name="Image 19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A5BE3E90-19DE-29BB-056D-554D02E7C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2" y="508921"/>
            <a:ext cx="2484386" cy="1246149"/>
          </a:xfrm>
          <a:prstGeom prst="rect">
            <a:avLst/>
          </a:prstGeom>
        </p:spPr>
      </p:pic>
      <p:pic>
        <p:nvPicPr>
          <p:cNvPr id="22" name="Image 21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103A88A8-375C-8B02-F3A8-DE2610D0A4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84" y="508921"/>
            <a:ext cx="2590071" cy="1293670"/>
          </a:xfrm>
          <a:prstGeom prst="rect">
            <a:avLst/>
          </a:prstGeom>
        </p:spPr>
      </p:pic>
      <p:pic>
        <p:nvPicPr>
          <p:cNvPr id="24" name="Image 23" descr="Une image contenant capture d’écran, texte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CD8853BF-0020-C60D-0FF0-2F8BC8BDF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60" y="4202850"/>
            <a:ext cx="2342065" cy="1162956"/>
          </a:xfrm>
          <a:prstGeom prst="rect">
            <a:avLst/>
          </a:prstGeom>
        </p:spPr>
      </p:pic>
      <p:pic>
        <p:nvPicPr>
          <p:cNvPr id="26" name="Image 25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62E3201-23CA-2D3A-35FE-EC548CBB15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9" y="517730"/>
            <a:ext cx="2484386" cy="12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1127455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200" b="1">
                <a:solidFill>
                  <a:srgbClr val="FFFFFF"/>
                </a:solidFill>
              </a:defRPr>
            </a:pPr>
            <a:r>
              <a:t>Prêt à moderniser votre gestion B2B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926080"/>
            <a:ext cx="1036015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>
                <a:solidFill>
                  <a:srgbClr val="BFDBFE"/>
                </a:solidFill>
              </a:defRPr>
            </a:pPr>
            <a:r>
              <a:t>Essai gratuit 14 jours • Déploiement en 60 secondes • Support dédié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572000"/>
            <a:ext cx="10360152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r>
              <a:rPr dirty="0"/>
              <a:t>📧 contact@myb2b.ovh</a:t>
            </a: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rPr dirty="0"/>
              <a:t>🌐 www.myb2b.ovh</a:t>
            </a: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rPr dirty="0"/>
              <a:t>📞 06 65 90 50 74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13716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45720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1E293B"/>
                </a:solidFill>
              </a:defRPr>
            </a:pPr>
            <a:r>
              <a:t>🎯 Votre Portail de Commandes B2B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463040"/>
            <a:ext cx="10972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Solution SaaS complète de gestion des commandes professionnelles</a:t>
            </a:r>
          </a:p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Interface intuitive inspirée d'Excel - Aucune formation requise</a:t>
            </a:r>
          </a:p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Déploiement instantané : votre instance prête en moins de 60 secondes</a:t>
            </a:r>
          </a:p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Architecture multi-tenant : chaque client a son espace dédié et sécurisé</a:t>
            </a:r>
          </a:p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Hébergement souverain en France avec conformité RGPD</a:t>
            </a:r>
          </a:p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Synchronisation temps réel des stocks, prix et commandes</a:t>
            </a:r>
          </a:p>
          <a:p>
            <a:pPr>
              <a:spcAft>
                <a:spcPts val="1800"/>
              </a:spcAft>
              <a:defRPr sz="2200">
                <a:solidFill>
                  <a:srgbClr val="334155"/>
                </a:solidFill>
              </a:defRPr>
            </a:pPr>
            <a:r>
              <a:t>• Accessible depuis n'importe quel appareil (responsive design)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F172A"/>
                </a:solidFill>
              </a:defRPr>
            </a:pPr>
            <a:r>
              <a:rPr dirty="0"/>
              <a:t>📊 Module </a:t>
            </a:r>
            <a:r>
              <a:rPr dirty="0" err="1"/>
              <a:t>Administrateur</a:t>
            </a:r>
            <a:endParaRPr dirty="0"/>
          </a:p>
        </p:txBody>
      </p:sp>
      <p:pic>
        <p:nvPicPr>
          <p:cNvPr id="9" name="Image 8" descr="Une image contenant texte, logiciel, Icône d’ordinateur, Page web&#10;&#10;Le contenu généré par l’IA peut être incorrect.">
            <a:extLst>
              <a:ext uri="{FF2B5EF4-FFF2-40B4-BE49-F238E27FC236}">
                <a16:creationId xmlns:a16="http://schemas.microsoft.com/office/drawing/2014/main" id="{23750F69-26CB-20C2-28DF-7A160A1EE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860508"/>
            <a:ext cx="12188825" cy="6120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99932-339A-7FF3-99EF-003A114C4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81227D-5FCF-1117-FE3E-2653E783B411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AF0660-52D6-96B9-1916-5FA993014B71}"/>
              </a:ext>
            </a:extLst>
          </p:cNvPr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47C2F-D60F-F23F-F8D1-282557088CBC}"/>
              </a:ext>
            </a:extLst>
          </p:cNvPr>
          <p:cNvSpPr txBox="1"/>
          <p:nvPr/>
        </p:nvSpPr>
        <p:spPr>
          <a:xfrm>
            <a:off x="731520" y="45720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F172A"/>
                </a:solidFill>
              </a:defRPr>
            </a:pPr>
            <a:r>
              <a:t>📊 Module Administrateur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D4610-04DF-04D9-85BA-551320D3DB07}"/>
              </a:ext>
            </a:extLst>
          </p:cNvPr>
          <p:cNvSpPr txBox="1"/>
          <p:nvPr/>
        </p:nvSpPr>
        <p:spPr>
          <a:xfrm>
            <a:off x="731520" y="10972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4748B"/>
                </a:solidFill>
              </a:defRPr>
            </a:pPr>
            <a:r>
              <a:t>Pilotez votre activité commerciale avec des outils puissants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51AB9-F9D9-C96D-F603-0F3ED6298355}"/>
              </a:ext>
            </a:extLst>
          </p:cNvPr>
          <p:cNvSpPr txBox="1"/>
          <p:nvPr/>
        </p:nvSpPr>
        <p:spPr>
          <a:xfrm>
            <a:off x="731520" y="1828800"/>
            <a:ext cx="53035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Dashboard avec statistiques en temps réel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Gestion complète du catalogue produits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Import CSV/Excel massif de produits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Catégories et sous-catégories hiérarchiques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Grilles tarifaires personnalisées par client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2535D-3656-E23C-6436-F93466A0EAC4}"/>
              </a:ext>
            </a:extLst>
          </p:cNvPr>
          <p:cNvSpPr txBox="1"/>
          <p:nvPr/>
        </p:nvSpPr>
        <p:spPr>
          <a:xfrm>
            <a:off x="6400800" y="1828800"/>
            <a:ext cx="53035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Gestion des variantes produit (taille, couleur)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Validation des inscriptions utilisateurs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Workflow des commandes (Brouillon → Soumis → Commandé → Envoyé → Payé)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Configuration des templates de bon de commande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Génération automatique de factures PDF</a:t>
            </a:r>
          </a:p>
        </p:txBody>
      </p:sp>
    </p:spTree>
    <p:extLst>
      <p:ext uri="{BB962C8B-B14F-4D97-AF65-F5344CB8AC3E}">
        <p14:creationId xmlns:p14="http://schemas.microsoft.com/office/powerpoint/2010/main" val="279189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2902F-95DC-6EEF-6418-9E07F7CC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2B4B40-82E5-AEED-6C9A-9E4224CDCB6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5BB33-1518-B1CB-0254-8884ACCCEBEC}"/>
              </a:ext>
            </a:extLst>
          </p:cNvPr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6AD44-A88E-F24A-64D3-F71AECFA3D0B}"/>
              </a:ext>
            </a:extLst>
          </p:cNvPr>
          <p:cNvSpPr txBox="1"/>
          <p:nvPr/>
        </p:nvSpPr>
        <p:spPr>
          <a:xfrm>
            <a:off x="676656" y="-4916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F172A"/>
                </a:solidFill>
              </a:defRPr>
            </a:pPr>
            <a:r>
              <a:rPr dirty="0"/>
              <a:t>👤 Module Client</a:t>
            </a:r>
          </a:p>
        </p:txBody>
      </p:sp>
      <p:pic>
        <p:nvPicPr>
          <p:cNvPr id="9" name="Image 8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293A437E-4BF0-9DD3-5E06-F6242AAD6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635164"/>
            <a:ext cx="12188825" cy="63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5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45720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F172A"/>
                </a:solidFill>
              </a:defRPr>
            </a:pPr>
            <a:r>
              <a:t>👤 Module Client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097280"/>
            <a:ext cx="10972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4748B"/>
                </a:solidFill>
              </a:defRPr>
            </a:pPr>
            <a:r>
              <a:t>Une expérience d'achat fluide et professionnelle pour vos clients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1828800"/>
            <a:ext cx="53035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rPr dirty="0"/>
              <a:t>✓ Inscription avec validation par </a:t>
            </a:r>
            <a:r>
              <a:rPr dirty="0" err="1"/>
              <a:t>administrateur</a:t>
            </a:r>
            <a:endParaRPr dirty="0"/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rPr dirty="0"/>
              <a:t>✓ </a:t>
            </a:r>
            <a:r>
              <a:rPr dirty="0" err="1"/>
              <a:t>Portail</a:t>
            </a:r>
            <a:r>
              <a:rPr dirty="0"/>
              <a:t> client </a:t>
            </a:r>
            <a:r>
              <a:rPr dirty="0" err="1"/>
              <a:t>dédié</a:t>
            </a:r>
            <a:r>
              <a:rPr dirty="0"/>
              <a:t> avec </a:t>
            </a:r>
            <a:r>
              <a:rPr dirty="0" err="1"/>
              <a:t>authentification</a:t>
            </a:r>
            <a:r>
              <a:rPr dirty="0"/>
              <a:t> 2FA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rPr dirty="0"/>
              <a:t>✓ </a:t>
            </a:r>
            <a:r>
              <a:rPr dirty="0" err="1"/>
              <a:t>Création</a:t>
            </a:r>
            <a:r>
              <a:rPr dirty="0"/>
              <a:t> et gestion </a:t>
            </a:r>
            <a:r>
              <a:rPr dirty="0" err="1"/>
              <a:t>autonome</a:t>
            </a:r>
            <a:r>
              <a:rPr dirty="0"/>
              <a:t> de bons de </a:t>
            </a:r>
            <a:r>
              <a:rPr dirty="0" err="1"/>
              <a:t>commande</a:t>
            </a:r>
            <a:endParaRPr dirty="0"/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rPr dirty="0"/>
              <a:t>✓ Interface style Excel avec couleurs </a:t>
            </a:r>
            <a:r>
              <a:rPr dirty="0" err="1"/>
              <a:t>personnalisées</a:t>
            </a:r>
            <a:endParaRPr dirty="0"/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rPr dirty="0"/>
              <a:t>✓ Sauvegarde </a:t>
            </a:r>
            <a:r>
              <a:rPr dirty="0" err="1"/>
              <a:t>automatique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temps </a:t>
            </a:r>
            <a:r>
              <a:rPr dirty="0" err="1"/>
              <a:t>réel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828800"/>
            <a:ext cx="530352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Suivi du statut des commandes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Historique complet des commandes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Téléchargement des factures PDF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Notifications automatiques par email</a:t>
            </a:r>
          </a:p>
          <a:p>
            <a:pPr>
              <a:spcAft>
                <a:spcPts val="1400"/>
              </a:spcAft>
              <a:defRPr sz="1800">
                <a:solidFill>
                  <a:srgbClr val="1E293B"/>
                </a:solidFill>
              </a:defRPr>
            </a:pPr>
            <a:r>
              <a:t>✓ Gestion multi-utilisateurs par compte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8288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365760"/>
            <a:ext cx="11274552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0F172A"/>
                </a:solidFill>
              </a:defRPr>
            </a:pPr>
            <a:r>
              <a:t>🌐 Personnalisation &amp; Intégration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0584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Intégrez MyB2B à votre écosystème et automatisez vos flux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645920"/>
            <a:ext cx="5486400" cy="2103120"/>
          </a:xfrm>
          <a:prstGeom prst="roundRect">
            <a:avLst/>
          </a:prstGeom>
          <a:solidFill>
            <a:srgbClr val="FFFFFF"/>
          </a:solidFill>
          <a:ln>
            <a:solidFill>
              <a:srgbClr val="3B82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40080" y="1783080"/>
            <a:ext cx="512064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3B82F6"/>
                </a:solidFill>
              </a:defRPr>
            </a:pPr>
            <a:r>
              <a:t>🔌 API REST Complète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2194560"/>
            <a:ext cx="512064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Authentification sécurisée JWT</a:t>
            </a:r>
          </a:p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Endpoints articles, clients, commandes, factures</a:t>
            </a:r>
          </a:p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Documentation Swagger/OpenAPI</a:t>
            </a:r>
          </a:p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SDKs disponibles (PHP, JS, Python)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17920" y="1645920"/>
            <a:ext cx="5486400" cy="2103120"/>
          </a:xfrm>
          <a:prstGeom prst="roundRect">
            <a:avLst/>
          </a:prstGeom>
          <a:solidFill>
            <a:srgbClr val="FFFFFF"/>
          </a:solidFill>
          <a:ln>
            <a:solidFill>
              <a:srgbClr val="10B9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00800" y="1783080"/>
            <a:ext cx="512064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10B981"/>
                </a:solidFill>
              </a:defRPr>
            </a:pPr>
            <a:r>
              <a:t>⚡ Webhooks Temps Réel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2194560"/>
            <a:ext cx="512064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Notifications à nouvelle commande</a:t>
            </a:r>
          </a:p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Synchronisation instantanée ERP/CRM</a:t>
            </a:r>
          </a:p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Événements personnalisables</a:t>
            </a:r>
          </a:p>
          <a:p>
            <a:pPr>
              <a:spcAft>
                <a:spcPts val="400"/>
              </a:spcAft>
              <a:defRPr sz="1400">
                <a:solidFill>
                  <a:srgbClr val="334155"/>
                </a:solidFill>
              </a:defRPr>
            </a:pPr>
            <a:r>
              <a:t>• Retry automatique en cas d'échec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3931920"/>
            <a:ext cx="5486400" cy="2560320"/>
          </a:xfrm>
          <a:prstGeom prst="roundRect">
            <a:avLst/>
          </a:prstGeom>
          <a:solidFill>
            <a:srgbClr val="FFFFFF"/>
          </a:solidFill>
          <a:ln>
            <a:solidFill>
              <a:srgbClr val="8B5C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0080" y="4069080"/>
            <a:ext cx="512064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8B5CF6"/>
                </a:solidFill>
              </a:defRPr>
            </a:pPr>
            <a:r>
              <a:t>📄 Écosystème PDP / Chorus Pro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4480560"/>
            <a:ext cx="512064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Réception automatique factures fournisseurs via PDP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Webhook dédié pour traitement e-factures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Validation SIRET &amp; format Factur-X intégré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Export factures au format Factur-X (PDF-A3 + XML)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Dépôt manuel possible sur Chorus Pro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Intégration PDP sur-mesure disponible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0" y="3931920"/>
            <a:ext cx="5486400" cy="2560320"/>
          </a:xfrm>
          <a:prstGeom prst="roundRect">
            <a:avLst/>
          </a:prstGeom>
          <a:solidFill>
            <a:srgbClr val="FFFFFF"/>
          </a:solidFill>
          <a:ln>
            <a:solidFill>
              <a:srgbClr val="F59E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00800" y="4069080"/>
            <a:ext cx="512064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59E0B"/>
                </a:solidFill>
              </a:defRPr>
            </a:pPr>
            <a:r>
              <a:t>🎨 Marque Blanche &amp; Personnalisation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4480560"/>
            <a:ext cx="512064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Logo et couleurs personnalisables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Domaine personnalisé (votre-marque.com)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Templates de documents sur mesure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Emails transactionnels à votre image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Interface d'administration complète</a:t>
            </a:r>
          </a:p>
          <a:p>
            <a:pPr>
              <a:spcAft>
                <a:spcPts val="300"/>
              </a:spcAft>
              <a:defRPr sz="1300">
                <a:solidFill>
                  <a:srgbClr val="334155"/>
                </a:solidFill>
              </a:defRPr>
            </a:pPr>
            <a:r>
              <a:t>• Support dédié pour intégrations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274320"/>
            <a:ext cx="11274552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🔒 Architecture Technique Sécurisée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743200"/>
            <a:ext cx="2011680" cy="1371600"/>
          </a:xfrm>
          <a:prstGeom prst="roundRect">
            <a:avLst/>
          </a:prstGeom>
          <a:solidFill>
            <a:srgbClr val="3B82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4400" y="3017520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Utilisateurs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383280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E2E8F0"/>
                </a:solidFill>
              </a:defRPr>
            </a:pPr>
            <a:r>
              <a:t>Clients &amp; Admins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0400" y="2743200"/>
            <a:ext cx="2011680" cy="1371600"/>
          </a:xfrm>
          <a:prstGeom prst="round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200400" y="3017520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Load Balancer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383280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E2E8F0"/>
                </a:solidFill>
              </a:defRPr>
            </a:pPr>
            <a:r>
              <a:t>Nginx / SSL TLS 1.3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2743200"/>
            <a:ext cx="2011680" cy="1371600"/>
          </a:xfrm>
          <a:prstGeom prst="round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0" y="3017520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3383280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E2E8F0"/>
                </a:solidFill>
              </a:defRPr>
            </a:pPr>
            <a:r>
              <a:t>Symfony 4.4 (PHP 7.2)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2743200"/>
            <a:ext cx="2011680" cy="1371600"/>
          </a:xfrm>
          <a:prstGeom prst="round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772400" y="3017520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Base de données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0" y="3383280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E2E8F0"/>
                </a:solidFill>
              </a:defRPr>
            </a:pPr>
            <a:r>
              <a:t>MySQL 5.7 (chiffré)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058400" y="2743200"/>
            <a:ext cx="2011680" cy="1371600"/>
          </a:xfrm>
          <a:prstGeom prst="roundRect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0058400" y="3017520"/>
            <a:ext cx="20116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Backup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0" y="3383280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E2E8F0"/>
                </a:solidFill>
              </a:defRPr>
            </a:pPr>
            <a:r>
              <a:t>Sauvegardes quotidiennes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926080" y="3291840"/>
            <a:ext cx="274320" cy="274320"/>
          </a:xfrm>
          <a:prstGeom prst="rightArrow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ight Arrow 19"/>
          <p:cNvSpPr/>
          <p:nvPr/>
        </p:nvSpPr>
        <p:spPr>
          <a:xfrm>
            <a:off x="5212080" y="3291840"/>
            <a:ext cx="274320" cy="274320"/>
          </a:xfrm>
          <a:prstGeom prst="rightArrow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ight Arrow 20"/>
          <p:cNvSpPr/>
          <p:nvPr/>
        </p:nvSpPr>
        <p:spPr>
          <a:xfrm>
            <a:off x="7498080" y="3291840"/>
            <a:ext cx="274320" cy="274320"/>
          </a:xfrm>
          <a:prstGeom prst="rightArrow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ight Arrow 21"/>
          <p:cNvSpPr/>
          <p:nvPr/>
        </p:nvSpPr>
        <p:spPr>
          <a:xfrm>
            <a:off x="9784080" y="3291840"/>
            <a:ext cx="274320" cy="274320"/>
          </a:xfrm>
          <a:prstGeom prst="rightArrow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457200" y="4754880"/>
            <a:ext cx="11274552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2D3EE"/>
                </a:solidFill>
              </a:defRPr>
            </a:pPr>
            <a:r>
              <a:t>Sécurité &amp; Conformité</a:t>
            </a:r>
          </a:p>
          <a:p>
            <a:pPr>
              <a:spcAft>
                <a:spcPts val="600"/>
              </a:spcAft>
              <a:defRPr sz="1400">
                <a:solidFill>
                  <a:srgbClr val="CBD5E1"/>
                </a:solidFill>
              </a:defRPr>
            </a:pPr>
            <a:r>
              <a:t>🔐 Chiffrement AES-256 au repos</a:t>
            </a:r>
          </a:p>
          <a:p>
            <a:pPr>
              <a:spcAft>
                <a:spcPts val="600"/>
              </a:spcAft>
              <a:defRPr sz="1400">
                <a:solidFill>
                  <a:srgbClr val="CBD5E1"/>
                </a:solidFill>
              </a:defRPr>
            </a:pPr>
            <a:r>
              <a:t>🛡️ Protection CSRF sur tous les formulaires</a:t>
            </a:r>
          </a:p>
          <a:p>
            <a:pPr>
              <a:spcAft>
                <a:spcPts val="600"/>
              </a:spcAft>
              <a:defRPr sz="1400">
                <a:solidFill>
                  <a:srgbClr val="CBD5E1"/>
                </a:solidFill>
              </a:defRPr>
            </a:pPr>
            <a:r>
              <a:t>🔑 Authentification bcrypt (cost 12)</a:t>
            </a:r>
          </a:p>
          <a:p>
            <a:pPr>
              <a:spcAft>
                <a:spcPts val="600"/>
              </a:spcAft>
              <a:defRPr sz="1400">
                <a:solidFill>
                  <a:srgbClr val="CBD5E1"/>
                </a:solidFill>
              </a:defRPr>
            </a:pPr>
            <a:r>
              <a:t>📋 Conformité RGPD</a:t>
            </a:r>
          </a:p>
          <a:p>
            <a:pPr>
              <a:spcAft>
                <a:spcPts val="600"/>
              </a:spcAft>
              <a:defRPr sz="1400">
                <a:solidFill>
                  <a:srgbClr val="CBD5E1"/>
                </a:solidFill>
              </a:defRPr>
            </a:pPr>
            <a:r>
              <a:t>🇫🇷 Hébergement souverain en France</a:t>
            </a:r>
          </a:p>
          <a:p>
            <a:pPr>
              <a:spcAft>
                <a:spcPts val="600"/>
              </a:spcAft>
              <a:defRPr sz="1400">
                <a:solidFill>
                  <a:srgbClr val="CBD5E1"/>
                </a:solidFill>
              </a:defRPr>
            </a:pPr>
            <a:r>
              <a:t>💾 Rétention sauvegardes 30 jours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3716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F172A"/>
                </a:solidFill>
              </a:defRPr>
            </a:pPr>
            <a:r>
              <a:t>💰 Nos Offres Tarifaires</a:t>
            </a:r>
          </a:p>
        </p:txBody>
      </p:sp>
      <p:pic>
        <p:nvPicPr>
          <p:cNvPr id="5" name="Picture 4" descr="pricing_page_1767406158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6" y="1097280"/>
            <a:ext cx="100584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529</Words>
  <Application>Microsoft Office PowerPoint</Application>
  <PresentationFormat>Personnalisé</PresentationFormat>
  <Paragraphs>87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Manu Frénot</dc:creator>
  <cp:keywords/>
  <dc:description>generated using python-pptx</dc:description>
  <cp:lastModifiedBy>Manu Frénot</cp:lastModifiedBy>
  <cp:revision>2</cp:revision>
  <dcterms:created xsi:type="dcterms:W3CDTF">2013-01-27T09:14:16Z</dcterms:created>
  <dcterms:modified xsi:type="dcterms:W3CDTF">2026-01-03T02:54:04Z</dcterms:modified>
  <cp:category/>
</cp:coreProperties>
</file>